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04" r:id="rId4"/>
    <p:sldId id="285" r:id="rId5"/>
    <p:sldId id="306" r:id="rId6"/>
    <p:sldId id="290" r:id="rId7"/>
    <p:sldId id="257" r:id="rId8"/>
    <p:sldId id="291" r:id="rId9"/>
    <p:sldId id="292" r:id="rId10"/>
    <p:sldId id="293" r:id="rId11"/>
    <p:sldId id="295" r:id="rId12"/>
    <p:sldId id="296" r:id="rId13"/>
    <p:sldId id="297" r:id="rId14"/>
    <p:sldId id="298" r:id="rId15"/>
    <p:sldId id="286" r:id="rId16"/>
    <p:sldId id="265" r:id="rId17"/>
    <p:sldId id="266" r:id="rId18"/>
    <p:sldId id="267" r:id="rId19"/>
    <p:sldId id="300" r:id="rId20"/>
    <p:sldId id="268" r:id="rId21"/>
    <p:sldId id="269" r:id="rId22"/>
    <p:sldId id="270" r:id="rId23"/>
    <p:sldId id="271" r:id="rId24"/>
    <p:sldId id="275" r:id="rId25"/>
    <p:sldId id="305" r:id="rId26"/>
    <p:sldId id="301" r:id="rId27"/>
    <p:sldId id="302" r:id="rId28"/>
    <p:sldId id="303" r:id="rId29"/>
    <p:sldId id="273" r:id="rId30"/>
    <p:sldId id="277" r:id="rId31"/>
    <p:sldId id="279" r:id="rId32"/>
    <p:sldId id="280" r:id="rId33"/>
    <p:sldId id="281" r:id="rId34"/>
    <p:sldId id="282" r:id="rId35"/>
    <p:sldId id="28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5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96" y="-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9D68-FD7C-40C4-8136-4BDD5CDB5229}" type="datetimeFigureOut">
              <a:rPr lang="en-US" smtClean="0"/>
              <a:t>15-03-02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079B-AFC1-4320-BFC9-14DBC874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0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9D68-FD7C-40C4-8136-4BDD5CDB5229}" type="datetimeFigureOut">
              <a:rPr lang="en-US" smtClean="0"/>
              <a:t>15-03-02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079B-AFC1-4320-BFC9-14DBC874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3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9D68-FD7C-40C4-8136-4BDD5CDB5229}" type="datetimeFigureOut">
              <a:rPr lang="en-US" smtClean="0"/>
              <a:t>15-03-02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079B-AFC1-4320-BFC9-14DBC874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6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9D68-FD7C-40C4-8136-4BDD5CDB5229}" type="datetimeFigureOut">
              <a:rPr lang="en-US" smtClean="0"/>
              <a:t>15-03-02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079B-AFC1-4320-BFC9-14DBC874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5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9D68-FD7C-40C4-8136-4BDD5CDB5229}" type="datetimeFigureOut">
              <a:rPr lang="en-US" smtClean="0"/>
              <a:t>15-03-02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079B-AFC1-4320-BFC9-14DBC874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3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9D68-FD7C-40C4-8136-4BDD5CDB5229}" type="datetimeFigureOut">
              <a:rPr lang="en-US" smtClean="0"/>
              <a:t>15-03-02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079B-AFC1-4320-BFC9-14DBC874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3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9D68-FD7C-40C4-8136-4BDD5CDB5229}" type="datetimeFigureOut">
              <a:rPr lang="en-US" smtClean="0"/>
              <a:t>15-03-02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079B-AFC1-4320-BFC9-14DBC874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9D68-FD7C-40C4-8136-4BDD5CDB5229}" type="datetimeFigureOut">
              <a:rPr lang="en-US" smtClean="0"/>
              <a:t>15-03-02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079B-AFC1-4320-BFC9-14DBC874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2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9D68-FD7C-40C4-8136-4BDD5CDB5229}" type="datetimeFigureOut">
              <a:rPr lang="en-US" smtClean="0"/>
              <a:t>15-03-02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079B-AFC1-4320-BFC9-14DBC874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4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9D68-FD7C-40C4-8136-4BDD5CDB5229}" type="datetimeFigureOut">
              <a:rPr lang="en-US" smtClean="0"/>
              <a:t>15-03-02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079B-AFC1-4320-BFC9-14DBC874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5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9D68-FD7C-40C4-8136-4BDD5CDB5229}" type="datetimeFigureOut">
              <a:rPr lang="en-US" smtClean="0"/>
              <a:t>15-03-02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079B-AFC1-4320-BFC9-14DBC8746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3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E3129D68-FD7C-40C4-8136-4BDD5CDB5229}" type="datetimeFigureOut">
              <a:rPr lang="en-US" smtClean="0"/>
              <a:pPr/>
              <a:t>15-03-02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783B079B-AFC1-4320-BFC9-14DBC87464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5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erfinc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702" y="837691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Update on Safe Use of Asbestos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Robert P. Nolan, PhD</a:t>
            </a:r>
          </a:p>
          <a:p>
            <a:r>
              <a:rPr lang="en-US" dirty="0"/>
              <a:t>International Environmental Research Foundation</a:t>
            </a:r>
          </a:p>
          <a:p>
            <a:r>
              <a:rPr lang="en-US" dirty="0"/>
              <a:t>New York, New York</a:t>
            </a:r>
          </a:p>
          <a:p>
            <a:r>
              <a:rPr lang="en-US" u="sng" dirty="0">
                <a:hlinkClick r:id="rId2"/>
              </a:rPr>
              <a:t>www.ierfinc.org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7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Asbestos-Related Lung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Case reports of lung cancer in individuals with asbestosis began to appear in the 1930s (Wood and Gloyne 1934, Lynch and Smith 1935).</a:t>
            </a:r>
          </a:p>
          <a:p>
            <a:r>
              <a:rPr lang="en-US" dirty="0" smtClean="0"/>
              <a:t>The first epidemiological study was Doll (1955) a cohort of chrysotile textile workers with at least 20-years of exposure. Eleven lung cancers occurred where in the general population less than one would be expected.</a:t>
            </a:r>
          </a:p>
          <a:p>
            <a:r>
              <a:rPr lang="en-US" dirty="0" smtClean="0"/>
              <a:t>All the chrysotile workers with lung cancer also had asbestosis and no mention is made of their smoking history. </a:t>
            </a:r>
          </a:p>
          <a:p>
            <a:r>
              <a:rPr lang="en-US" dirty="0" smtClean="0"/>
              <a:t>Lung cancers related to chrysotile exposure are bronchogenic carcinomas.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8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238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Mesothelioma is a Cancer of the </a:t>
            </a:r>
            <a:br>
              <a:rPr lang="en-US" dirty="0" smtClean="0"/>
            </a:br>
            <a:r>
              <a:rPr lang="en-US" dirty="0" smtClean="0"/>
              <a:t>Serosal Membrane.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three anatomical sites where this cancer can occur pleura, peritoneal and pericardium.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most common site for mesothelioma in the general population is the pleura; while in amphibole asbestos exposed workers peritoneal can be the most common site.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Even high cumulative exposures to chrysotile has not cause observable increases in peritoneal mesothelioma.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0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 Pleural Mesothelioma cases among asbestos exposed workers was first reported by Wagner at al. (1960)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half of the cases had environmental rather than occupational exposure with latencies of 40-years or more; the youngest case was a 21-year old male.</a:t>
            </a:r>
          </a:p>
          <a:p>
            <a:r>
              <a:rPr lang="en-US" dirty="0" smtClean="0"/>
              <a:t>Asbestos bodies were found in the first case indicating asbestos exposure as the possible etiological agent.</a:t>
            </a:r>
          </a:p>
          <a:p>
            <a:r>
              <a:rPr lang="en-US" dirty="0" smtClean="0"/>
              <a:t>Careful questioning of the patients and their relatives revealed 32 of the 33 cases were exposed to riebeckite</a:t>
            </a:r>
            <a:r>
              <a:rPr lang="en-US" dirty="0"/>
              <a:t> </a:t>
            </a:r>
            <a:r>
              <a:rPr lang="en-US" dirty="0" smtClean="0"/>
              <a:t>asbestos known commercially as crocidolite (or blue asbestos) in northwest Cape Provence Mines in South Africa.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1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Wagner </a:t>
            </a:r>
            <a:r>
              <a:rPr lang="en-US" i="1" dirty="0" smtClean="0"/>
              <a:t>et al</a:t>
            </a:r>
            <a:r>
              <a:rPr lang="en-US" dirty="0" smtClean="0"/>
              <a:t>., 1960 establishes Mesothelioma as a type of cancer associated with asbestos exposure.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South Africa produced chrysotile, amosite, and a second crocidolite producing area in Penge but marked excess mesothelioma cases occurred only among those exposed to crocidolite in the northwest Cape Province.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Although mesothelioma cases were reported in the medical literature the existence of </a:t>
            </a:r>
            <a:r>
              <a:rPr lang="en-US" dirty="0"/>
              <a:t> </a:t>
            </a:r>
            <a:r>
              <a:rPr lang="en-US" dirty="0" smtClean="0"/>
              <a:t>this type of cancer was still questioned by some.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large number of cases collected by Wagner and co-workers over a brief period of time (many with only environmental exposure) to Cape crocidolite attracted the attention of the international medical and scientific community.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5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State-of-the-Art</a:t>
            </a:r>
            <a:br>
              <a:rPr lang="en-US" dirty="0" smtClean="0"/>
            </a:br>
            <a:r>
              <a:rPr lang="en-US" dirty="0" smtClean="0"/>
              <a:t>Circa 1965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NY Academy of Sciences publishes the Proceedings of an International Symposium on “The Biological Effects of Asbestos”.</a:t>
            </a:r>
          </a:p>
          <a:p>
            <a:r>
              <a:rPr lang="en-US" dirty="0" smtClean="0"/>
              <a:t>Exposure to asbestos can cause asbestosis, excess lung cancer, and mesothelioma.</a:t>
            </a:r>
            <a:endParaRPr lang="en-US" dirty="0"/>
          </a:p>
          <a:p>
            <a:r>
              <a:rPr lang="en-US" dirty="0" smtClean="0"/>
              <a:t>A need for further information on the health effects of the various asbestos-types was recognized and additional medical and scientific  research is planned.</a:t>
            </a:r>
          </a:p>
          <a:p>
            <a:r>
              <a:rPr lang="en-US" dirty="0" smtClean="0"/>
              <a:t>It was assumed that we should consider all the asbestos-types  are equally hazardous until differences can be shown.</a:t>
            </a:r>
          </a:p>
        </p:txBody>
      </p:sp>
    </p:spTree>
    <p:extLst>
      <p:ext uri="{BB962C8B-B14F-4D97-AF65-F5344CB8AC3E}">
        <p14:creationId xmlns:p14="http://schemas.microsoft.com/office/powerpoint/2010/main" val="184279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International Agency for Research on Cancer</a:t>
            </a:r>
            <a:br>
              <a:rPr lang="en-US" dirty="0" smtClean="0"/>
            </a:br>
            <a:r>
              <a:rPr lang="en-US" dirty="0" smtClean="0"/>
              <a:t>(IARC), World Health Organization</a:t>
            </a:r>
            <a:br>
              <a:rPr lang="en-US" dirty="0" smtClean="0"/>
            </a:br>
            <a:r>
              <a:rPr lang="en-US" dirty="0" smtClean="0"/>
              <a:t>Lyon,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All the Asbestos-Types are known to be Human </a:t>
            </a:r>
            <a:r>
              <a:rPr lang="en-US" dirty="0"/>
              <a:t>C</a:t>
            </a:r>
            <a:r>
              <a:rPr lang="en-US" dirty="0" smtClean="0"/>
              <a:t>arcinogens and are  therefore designate by IARC as Group 1.</a:t>
            </a:r>
          </a:p>
          <a:p>
            <a:r>
              <a:rPr lang="en-US" dirty="0" smtClean="0"/>
              <a:t>IARC lists 116 agents as Group 1 or agents known to be human carcinogens.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IARC does not address questions of potency of any carcinogen.</a:t>
            </a:r>
          </a:p>
          <a:p>
            <a:r>
              <a:rPr lang="en-US" dirty="0" smtClean="0"/>
              <a:t>Nor does IARC address the cancer risks from controlled use?</a:t>
            </a:r>
          </a:p>
          <a:p>
            <a:r>
              <a:rPr lang="en-US" dirty="0" smtClean="0"/>
              <a:t>IARC does not conclude all six asbestos-types equally dangerous?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2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Epidemiological Studies of Cohorts of Workers Exposed to different Asbestos-Types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Excess Risk of Lung Cancer was found to follow a Relative Risk Model. Meaning the increased cancer risk from asbestos exposure depends on your underlying lung cancer risk.</a:t>
            </a:r>
          </a:p>
          <a:p>
            <a:r>
              <a:rPr lang="en-US" dirty="0" smtClean="0"/>
              <a:t>For example lets assume smokers have a 2% lung cancer mortality and non-smokers have 0.5%. A cumulative asbestos exposure sufficient to increase your lung cancer risk 10% would increase the percentage of lung cancer deaths in the smokers for 2% to 2.2% while the non-smoker (with the same asbestos exposure) would increase from 0.5% to 0.55%. </a:t>
            </a:r>
          </a:p>
          <a:p>
            <a:r>
              <a:rPr lang="en-US" dirty="0" smtClean="0"/>
              <a:t>The excess lung cancer risk from asbestos exposure is relative to the underlying lung cancer risk from smoking.</a:t>
            </a:r>
          </a:p>
        </p:txBody>
      </p:sp>
    </p:spTree>
    <p:extLst>
      <p:ext uri="{BB962C8B-B14F-4D97-AF65-F5344CB8AC3E}">
        <p14:creationId xmlns:p14="http://schemas.microsoft.com/office/powerpoint/2010/main" val="133730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Lung Cancer: Average Dose-Response for Each Asbestos Exposed Cohort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R(L)=100 X (SMR-1)/X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0" dirty="0" smtClean="0"/>
              <a:t>R(L) is the percentage of excess lung cancer risk </a:t>
            </a:r>
            <a:r>
              <a:rPr lang="en-US" dirty="0" smtClean="0"/>
              <a:t>multiplied by X the cumulative exposure given in</a:t>
            </a:r>
            <a:r>
              <a:rPr lang="en-US" b="0" dirty="0" smtClean="0"/>
              <a:t> f/mL x years.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0" dirty="0" smtClean="0"/>
              <a:t>SMR is the ratio of the observed to expected lung cancer deaths in the  cohort of asbestos exposed workers.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4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Relative Risk (RR) = 2 =100/R(L) = 1/k 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Lash </a:t>
            </a:r>
            <a:r>
              <a:rPr lang="en-US" i="1" dirty="0" smtClean="0"/>
              <a:t>et al., </a:t>
            </a:r>
            <a:r>
              <a:rPr lang="en-US" dirty="0" smtClean="0"/>
              <a:t>1997</a:t>
            </a:r>
            <a:r>
              <a:rPr lang="en-US" i="1" dirty="0" smtClean="0"/>
              <a:t>)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890334"/>
              </p:ext>
            </p:extLst>
          </p:nvPr>
        </p:nvGraphicFramePr>
        <p:xfrm>
          <a:off x="838200" y="1825625"/>
          <a:ext cx="10515600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</a:rPr>
                        <a:t>Estimate</a:t>
                      </a:r>
                      <a:r>
                        <a:rPr lang="en-US" baseline="0" dirty="0" smtClean="0">
                          <a:latin typeface="Arial"/>
                        </a:rPr>
                        <a:t> of k (increase in relative risk of lung cancer per fiber/mL x years of exposure) from Chrysotile in different Occupational Settings.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k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Cumulative Exposure to increase</a:t>
                      </a:r>
                    </a:p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Relative</a:t>
                      </a:r>
                      <a:r>
                        <a:rPr lang="en-US" baseline="0" dirty="0" smtClean="0">
                          <a:latin typeface="Arial"/>
                        </a:rPr>
                        <a:t> Risk = 2</a:t>
                      </a:r>
                    </a:p>
                    <a:p>
                      <a:pPr algn="ctr"/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</a:rPr>
                        <a:t>Mining and Milling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0.00025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4,000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</a:rPr>
                        <a:t>Cement Industry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0.0034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294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</a:rPr>
                        <a:t>Manufacturing</a:t>
                      </a:r>
                      <a:r>
                        <a:rPr lang="en-US" baseline="0" dirty="0" smtClean="0">
                          <a:latin typeface="Arial"/>
                        </a:rPr>
                        <a:t> and Textiles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0.0077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130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</a:rPr>
                        <a:t>All Cohort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0.0026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385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57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Increased Lung Cancer Risk would We Expect at from Controlled Use of Chrysotile?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Assume controlled use at a Cumulative Exposure of 10f/mL x Years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Lash et al. 1997’s average cumulative exposure of 385f/mL x Years to increase the Relative Risk (RR) of Lung Cancer to 2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you were to half this cumulative exposure (385/2) your RR would be 1.5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cumulative exposure of 10f/mL x years RR would be 1.026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7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We Talk about Asbestos What Do We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Anthophyllite Asbestos –  Finland was the major producer ends mining 1977.</a:t>
            </a:r>
          </a:p>
          <a:p>
            <a:r>
              <a:rPr lang="en-US" dirty="0" smtClean="0"/>
              <a:t>Amosite – South Africa was the major producer ends mining in 1992.</a:t>
            </a:r>
          </a:p>
          <a:p>
            <a:r>
              <a:rPr lang="en-US" dirty="0" smtClean="0"/>
              <a:t>Crocidolite – South Africa was the major producer ends mining in 1997, Western Australia (</a:t>
            </a:r>
            <a:r>
              <a:rPr lang="en-US" dirty="0" err="1" smtClean="0"/>
              <a:t>Wittenoom</a:t>
            </a:r>
            <a:r>
              <a:rPr lang="en-US" dirty="0" smtClean="0"/>
              <a:t>) closed in 1966 and Bolivia also produced crocidolite.</a:t>
            </a:r>
          </a:p>
          <a:p>
            <a:r>
              <a:rPr lang="en-US" dirty="0" smtClean="0"/>
              <a:t>Actinolite &amp; Tremolite were never commercially mined to any extent.</a:t>
            </a:r>
          </a:p>
          <a:p>
            <a:pPr marL="0" indent="0">
              <a:buNone/>
            </a:pPr>
            <a:r>
              <a:rPr lang="en-US" dirty="0" smtClean="0"/>
              <a:t>Chrysotile was always the predominant asbestos type in commerce recent production of about 2,000,000 metric tons per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5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Value of R(L) by Asbestos-Type</a:t>
            </a:r>
            <a:br>
              <a:rPr lang="en-US" dirty="0" smtClean="0"/>
            </a:br>
            <a:r>
              <a:rPr lang="en-US" dirty="0" smtClean="0"/>
              <a:t>Hodgson and Darnton (2000)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627941"/>
              </p:ext>
            </p:extLst>
          </p:nvPr>
        </p:nvGraphicFramePr>
        <p:xfrm>
          <a:off x="838200" y="1825625"/>
          <a:ext cx="10515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Asbestos-Type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R(L)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Cumulative Exposure to increase RR=2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</a:rPr>
                        <a:t>Crocidolite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4.2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24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</a:rPr>
                        <a:t>Amosite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5.2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19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</a:rPr>
                        <a:t>Mixed (Amphibole and Chrysotile)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0.47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213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</a:rPr>
                        <a:t>Chrysotile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0.62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1613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22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the excess lung be from modern controlled use of Chrysotile?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Chrysotile Miners and Millers in Quebec had cumulative exposures estimate to be 600 fiber/mL x years with an SMR of 1.36.</a:t>
            </a:r>
          </a:p>
          <a:p>
            <a:r>
              <a:rPr lang="en-US" dirty="0" smtClean="0"/>
              <a:t>If the exposure response is linear and the cumulative exposure was decreased by half to 300 f/mL x years the SMR would by 1.18.</a:t>
            </a:r>
          </a:p>
          <a:p>
            <a:r>
              <a:rPr lang="en-US" dirty="0" smtClean="0"/>
              <a:t>If the SMR was deceased to 20 fiber/mL x years the SMR would be 1.01 or 1% excess lung cancer risk.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9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R(M) is the Mesothelioma Risk expressed as a percentage of all deaths per fiber/mL x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R(M)= 100 x O(M)/ Expect № of Deaths X Cumulative Exposure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R(M) is the mesothelioma risk and O(M) is the number of       deaths from mesothelioma.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Here you calculate the % of mesothelioma deaths among all the deaths (not a Relative Risk like for lung cancer).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5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Risk of Mesothelioma per fiber/mL x Years</a:t>
            </a:r>
            <a:br>
              <a:rPr lang="en-US" dirty="0" smtClean="0"/>
            </a:br>
            <a:r>
              <a:rPr lang="en-US" dirty="0" smtClean="0"/>
              <a:t>Hodgson and Darnton (2000)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596237"/>
              </p:ext>
            </p:extLst>
          </p:nvPr>
        </p:nvGraphicFramePr>
        <p:xfrm>
          <a:off x="838200" y="2072994"/>
          <a:ext cx="10515600" cy="428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295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Cohort</a:t>
                      </a:r>
                      <a:r>
                        <a:rPr lang="en-US" baseline="0" dirty="0" smtClean="0">
                          <a:latin typeface="Arial"/>
                        </a:rPr>
                        <a:t>s Exposed to Three Asbestos-Types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% Total Expected Mortality per fiber/mL x Years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  <a:tr h="866538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Crocidolite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0.51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  <a:tr h="1239575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Amosite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0.10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  <a:tr h="1538587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Chrysotile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0.001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39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Hodgson and Darnton (2000)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Mesothelioma Potency:</a:t>
            </a:r>
          </a:p>
          <a:p>
            <a:pPr marL="0" indent="0" algn="ctr">
              <a:buNone/>
            </a:pPr>
            <a:r>
              <a:rPr lang="en-US" dirty="0" smtClean="0"/>
              <a:t>500 Crocidolite:100 Amosite: 1 Chrysotile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Concluded that crocidolite was 500 time more potent for inducing mesothelioma than chrysotile.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is important to consider if the cohorts predominantly exposed to chrysotile had some crocidolite exposure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5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Confounding Asbestos Exposures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1965 Investigators were trying to identify cohorts with exposure to single asbestos-type.</a:t>
            </a:r>
          </a:p>
          <a:p>
            <a:r>
              <a:rPr lang="en-US" dirty="0" smtClean="0"/>
              <a:t>If 99% of the asbestos used was chrysotile and 1% crocidolite, investigator assumed the health effect were predominantly from the chrysotile.</a:t>
            </a:r>
          </a:p>
          <a:p>
            <a:r>
              <a:rPr lang="en-US" dirty="0" smtClean="0"/>
              <a:t>If the crocidolite is 500x more potent at causing mesothelioma than at 1%, it is still 5-fold more important than the chrysotile exposure for increasing the risk of mesothelioma.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Amosite, Insulation Factory, Paterson, NJ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760" y="1764665"/>
            <a:ext cx="1063244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Selikoff</a:t>
            </a:r>
            <a:r>
              <a:rPr lang="en-US" dirty="0" smtClean="0"/>
              <a:t> et al. 1972 publishes in the </a:t>
            </a:r>
            <a:r>
              <a:rPr lang="en-US" i="1" dirty="0" smtClean="0"/>
              <a:t>Archives of Environmental Health  </a:t>
            </a:r>
            <a:r>
              <a:rPr lang="en-US" dirty="0" smtClean="0"/>
              <a:t>the evidence for the carcinogenicity of amosite</a:t>
            </a:r>
          </a:p>
          <a:p>
            <a:r>
              <a:rPr lang="en-US" dirty="0" smtClean="0"/>
              <a:t>Among 105 deaths 13.3% were from Asbestosis,  the SMR Lung Cancer not reported and 4.8% from mesothelioma (2 pleural, 3 peritoneal).</a:t>
            </a:r>
          </a:p>
          <a:p>
            <a:r>
              <a:rPr lang="en-US" dirty="0" smtClean="0"/>
              <a:t>The SMR for lung cancer (last reported in 1986) was 497.</a:t>
            </a:r>
          </a:p>
          <a:p>
            <a:r>
              <a:rPr lang="en-US" dirty="0" smtClean="0"/>
              <a:t>By 1986, there were 17 mesothelioma cases occurred among 740 deaths in the cohort with 2.3% from mesothelioma (9 were peritoneal).</a:t>
            </a:r>
            <a:endParaRPr lang="en-US" dirty="0"/>
          </a:p>
          <a:p>
            <a:r>
              <a:rPr lang="en-US" dirty="0"/>
              <a:t>Hodgson and Darnton (2000) estimate cumulative exposure at 65f/mL x years.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3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Anthophyllite Asbestos, Finland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Epidemiology cohort study of anthophyllite miners reported no mesothelioma case in 248 deaths or less than 0.4% (</a:t>
            </a:r>
            <a:r>
              <a:rPr lang="en-US" dirty="0" err="1" smtClean="0"/>
              <a:t>Meurman</a:t>
            </a:r>
            <a:r>
              <a:rPr lang="en-US" dirty="0" smtClean="0"/>
              <a:t> et al. 1974).</a:t>
            </a:r>
          </a:p>
          <a:p>
            <a:r>
              <a:rPr lang="en-US" dirty="0" smtClean="0"/>
              <a:t>By 1994, four cases of mesothelioma were report in anthophyllite miners and millers (one was peritoneal). All four individuals had sufficient anthophyllite exposure to develop asbestosis.</a:t>
            </a:r>
          </a:p>
          <a:p>
            <a:r>
              <a:rPr lang="en-US" dirty="0" err="1" smtClean="0"/>
              <a:t>Meurman</a:t>
            </a:r>
            <a:r>
              <a:rPr lang="en-US" dirty="0" smtClean="0"/>
              <a:t> et al. 1974 reported excess cases of lung cancer and asbestosis cases.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65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Crocidolite Exposed Cohorts.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179364"/>
              </p:ext>
            </p:extLst>
          </p:nvPr>
        </p:nvGraphicFramePr>
        <p:xfrm>
          <a:off x="838200" y="1825625"/>
          <a:ext cx="10515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4211320"/>
                <a:gridCol w="2799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</a:rPr>
                        <a:t>Mining</a:t>
                      </a:r>
                      <a:r>
                        <a:rPr lang="en-US" baseline="0" dirty="0" smtClean="0">
                          <a:latin typeface="Arial"/>
                        </a:rPr>
                        <a:t> Location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</a:rPr>
                        <a:t>Percentage of Death From Mesothelioma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Cumulative </a:t>
                      </a:r>
                      <a:r>
                        <a:rPr lang="en-US" dirty="0" err="1" smtClean="0">
                          <a:latin typeface="Arial"/>
                        </a:rPr>
                        <a:t>Expsoure</a:t>
                      </a:r>
                      <a:endParaRPr lang="en-US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(f/mL x Years)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</a:rPr>
                        <a:t>South Africa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20/423 (4.75%)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16.4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</a:rPr>
                        <a:t>Australia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231/2549 (9.1%)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23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10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% of Pleural Mesothelioma Deaths in </a:t>
            </a:r>
            <a:br>
              <a:rPr lang="en-US" dirty="0" smtClean="0"/>
            </a:br>
            <a:r>
              <a:rPr lang="en-US" dirty="0" smtClean="0"/>
              <a:t>Cohorts of Four Amphibole Asbestos-Types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848096"/>
              </p:ext>
            </p:extLst>
          </p:nvPr>
        </p:nvGraphicFramePr>
        <p:xfrm>
          <a:off x="838200" y="1825625"/>
          <a:ext cx="10515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Amphibole</a:t>
                      </a:r>
                      <a:r>
                        <a:rPr lang="en-US" baseline="0" dirty="0" smtClean="0">
                          <a:latin typeface="Arial"/>
                        </a:rPr>
                        <a:t> Asbestos-Type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Cumulative Exposure</a:t>
                      </a:r>
                    </a:p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(f/mL x Years)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% of Deaths from</a:t>
                      </a:r>
                    </a:p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 Pleural Mesothelioma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Crocidolite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53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7.1%</a:t>
                      </a:r>
                      <a:r>
                        <a:rPr lang="en-US" baseline="0" dirty="0" smtClean="0">
                          <a:latin typeface="Arial"/>
                        </a:rPr>
                        <a:t> (252/3,547)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Amosite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44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1.2% (16/1.384)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Tremolite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Unknown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1.8% (14/767)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Anthophyllite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Unknown 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0.59%</a:t>
                      </a:r>
                      <a:r>
                        <a:rPr lang="en-US" baseline="0" dirty="0" smtClean="0">
                          <a:latin typeface="Arial"/>
                        </a:rPr>
                        <a:t> (3/503)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05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Legacy and Environmental Exposures to Amphibole Asbestos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Production of Amosite and Crocidolite ended in 1992 and 1997 respectively.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the long latency period for asbestos-related cancer the risk from these exposures could continue into the 2030s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Environmental Exposure to Crocidolite and Tremolite-Actinolite Asbestos are known to cause Human Mesothelioma (mainly pleural).</a:t>
            </a:r>
          </a:p>
          <a:p>
            <a:r>
              <a:rPr lang="en-US" dirty="0" smtClean="0"/>
              <a:t>Exposure to amphibole asbestos in place need to be managed.</a:t>
            </a:r>
          </a:p>
          <a:p>
            <a:r>
              <a:rPr lang="en-US" dirty="0" smtClean="0"/>
              <a:t>Anthophyllite Asbestos is not a potent inducer of mesothelioma.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892893"/>
              </p:ext>
            </p:extLst>
          </p:nvPr>
        </p:nvGraphicFramePr>
        <p:xfrm>
          <a:off x="838200" y="1825625"/>
          <a:ext cx="10515600" cy="1396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Industrial Sector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Cumulative Exposure</a:t>
                      </a:r>
                    </a:p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(f/mL x Years)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% of Deaths from </a:t>
                      </a:r>
                    </a:p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Pleural Mesothelioma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  <a:tr h="3857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Mining and Milling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587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0.44% (35/7,883)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Manufacturing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32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0.26%(10/3,920)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% </a:t>
            </a:r>
            <a:r>
              <a:rPr lang="en-US" dirty="0" smtClean="0"/>
              <a:t>of Pleural </a:t>
            </a:r>
            <a:r>
              <a:rPr lang="en-US" dirty="0"/>
              <a:t>Mesothelioma Deaths in </a:t>
            </a:r>
            <a:br>
              <a:rPr lang="en-US" dirty="0"/>
            </a:br>
            <a:r>
              <a:rPr lang="en-US" dirty="0" smtClean="0"/>
              <a:t>Chrysotile Mining and Manufacturing Cohorts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4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have we known about cancers of the serosal membrane?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Lieutaud</a:t>
            </a:r>
            <a:r>
              <a:rPr lang="en-US" dirty="0" smtClean="0"/>
              <a:t> (1767) reports two pleural tumors in an autopsy series of 3,000 cases (0.07%). He was a member of the Royal Society of London and the Royal Academy of Sciences in Paris and the personal physician to King Louis XVI of France.</a:t>
            </a:r>
          </a:p>
          <a:p>
            <a:r>
              <a:rPr lang="en-US" dirty="0" smtClean="0"/>
              <a:t>Laennec (1826) describe how cancer can form in the pleura and compress the lung, and recognizes this is different from tubercles on the pleural surface.</a:t>
            </a:r>
          </a:p>
          <a:p>
            <a:r>
              <a:rPr lang="en-US" dirty="0" err="1" smtClean="0"/>
              <a:t>Rokitansky</a:t>
            </a:r>
            <a:r>
              <a:rPr lang="en-US" dirty="0" smtClean="0"/>
              <a:t> (1855) Describes primary cancer of the pleura and peritoneal.</a:t>
            </a:r>
          </a:p>
        </p:txBody>
      </p:sp>
    </p:spTree>
    <p:extLst>
      <p:ext uri="{BB962C8B-B14F-4D97-AF65-F5344CB8AC3E}">
        <p14:creationId xmlns:p14="http://schemas.microsoft.com/office/powerpoint/2010/main" val="278929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Tumors on the </a:t>
            </a:r>
            <a:r>
              <a:rPr lang="en-US" dirty="0" err="1" smtClean="0"/>
              <a:t>Serosal</a:t>
            </a:r>
            <a:r>
              <a:rPr lang="en-US" dirty="0" smtClean="0"/>
              <a:t> Membrane are Well Describe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 Medical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term mesothelioma is first used by Minot (1890) to describe the </a:t>
            </a:r>
            <a:r>
              <a:rPr lang="en-US" dirty="0" err="1" smtClean="0"/>
              <a:t>serosal</a:t>
            </a:r>
            <a:r>
              <a:rPr lang="en-US" dirty="0" smtClean="0"/>
              <a:t> membrane so there are no “mesothelioma” cases prior to this time.</a:t>
            </a:r>
          </a:p>
          <a:p>
            <a:r>
              <a:rPr lang="en-US" dirty="0" err="1" smtClean="0"/>
              <a:t>Adami</a:t>
            </a:r>
            <a:r>
              <a:rPr lang="en-US" dirty="0" smtClean="0"/>
              <a:t> (1908) describe the first </a:t>
            </a:r>
            <a:r>
              <a:rPr lang="en-US" dirty="0" err="1" smtClean="0"/>
              <a:t>mestheliomata</a:t>
            </a:r>
            <a:r>
              <a:rPr lang="en-US" dirty="0" smtClean="0"/>
              <a:t> of the </a:t>
            </a:r>
            <a:r>
              <a:rPr lang="en-US" dirty="0" err="1" smtClean="0"/>
              <a:t>serosal</a:t>
            </a:r>
            <a:r>
              <a:rPr lang="en-US" dirty="0" smtClean="0"/>
              <a:t> membrane and reports the pleural most common and pericardium least.</a:t>
            </a:r>
          </a:p>
          <a:p>
            <a:r>
              <a:rPr lang="en-US" dirty="0" err="1" smtClean="0"/>
              <a:t>DuBray</a:t>
            </a:r>
            <a:r>
              <a:rPr lang="en-US" dirty="0" smtClean="0"/>
              <a:t> and </a:t>
            </a:r>
            <a:r>
              <a:rPr lang="en-US" dirty="0" err="1" smtClean="0"/>
              <a:t>Rosson</a:t>
            </a:r>
            <a:r>
              <a:rPr lang="en-US" dirty="0" smtClean="0"/>
              <a:t> (1920) report the first mesothelioma in the United States and the first called “mesothelioma”. A 40-year old, male physician from California.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8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Mesothelioma and Asbestos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have claimed that prior to the commercial use of asbestos there where no mesothelioma and all mesotheliomas are caused by </a:t>
            </a:r>
            <a:r>
              <a:rPr lang="en-US" dirty="0" smtClean="0"/>
              <a:t>asbestos.</a:t>
            </a:r>
          </a:p>
          <a:p>
            <a:r>
              <a:rPr lang="en-US" dirty="0" smtClean="0"/>
              <a:t>Primary cancer of the pleura</a:t>
            </a:r>
            <a:r>
              <a:rPr lang="en-US" dirty="0"/>
              <a:t> </a:t>
            </a:r>
            <a:r>
              <a:rPr lang="en-US" dirty="0" smtClean="0"/>
              <a:t>was reported almost two centuries before Wagner </a:t>
            </a:r>
            <a:r>
              <a:rPr lang="en-US" i="1" dirty="0" smtClean="0"/>
              <a:t>et al</a:t>
            </a:r>
            <a:r>
              <a:rPr lang="en-US" dirty="0" smtClean="0"/>
              <a:t>., 1960 paper.</a:t>
            </a:r>
          </a:p>
          <a:p>
            <a:r>
              <a:rPr lang="en-US" dirty="0" smtClean="0"/>
              <a:t>The frequency for which mesothelioma occurs (pleura most common and pericardium least) was reported in 1908.</a:t>
            </a:r>
          </a:p>
          <a:p>
            <a:r>
              <a:rPr lang="en-US" dirty="0" smtClean="0"/>
              <a:t>Modern medicine tells us a cancer can arise in any tissue in the body and there are no single causes of any type of cancer.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1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South African Experience</a:t>
            </a:r>
            <a:br>
              <a:rPr lang="en-US" dirty="0" smtClean="0"/>
            </a:br>
            <a:r>
              <a:rPr lang="en-US" dirty="0" smtClean="0"/>
              <a:t>Nolan et al.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Produced the three major commercial types of asbestos.</a:t>
            </a:r>
          </a:p>
          <a:p>
            <a:r>
              <a:rPr lang="en-US" dirty="0" smtClean="0"/>
              <a:t>Crocidolite, Amosite &amp; Chrysotile.</a:t>
            </a:r>
          </a:p>
          <a:p>
            <a:r>
              <a:rPr lang="en-US" dirty="0" smtClean="0"/>
              <a:t>Environmental Mesothelioma Cases have been reported.</a:t>
            </a:r>
          </a:p>
          <a:p>
            <a:r>
              <a:rPr lang="en-US" dirty="0" smtClean="0"/>
              <a:t>What asbestos-type(s) are important risk factors?</a:t>
            </a:r>
          </a:p>
          <a:p>
            <a:r>
              <a:rPr lang="en-US" dirty="0" smtClean="0"/>
              <a:t>Compensation in South Africa requires an autopsy of the heart and lungs.</a:t>
            </a:r>
          </a:p>
          <a:p>
            <a:r>
              <a:rPr lang="en-US" dirty="0" smtClean="0"/>
              <a:t>Lung content analysis was done by analytical transmission electron microscopy in a series of 43 consecutive mesothelioma autopsies.</a:t>
            </a:r>
          </a:p>
        </p:txBody>
      </p:sp>
    </p:spTree>
    <p:extLst>
      <p:ext uri="{BB962C8B-B14F-4D97-AF65-F5344CB8AC3E}">
        <p14:creationId xmlns:p14="http://schemas.microsoft.com/office/powerpoint/2010/main" val="209744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Lung Content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33 Occupational Cases were Asbestos-Related</a:t>
            </a:r>
          </a:p>
          <a:p>
            <a:r>
              <a:rPr lang="en-US" dirty="0" smtClean="0"/>
              <a:t>Crocidolite was detected in 31 cases (0.02 to 10.5 million fibers per gram of dried lung tissue).</a:t>
            </a:r>
          </a:p>
          <a:p>
            <a:r>
              <a:rPr lang="en-US" dirty="0" smtClean="0"/>
              <a:t>Crocidolite was the only asbestos-type in 12 cases.</a:t>
            </a:r>
          </a:p>
          <a:p>
            <a:r>
              <a:rPr lang="en-US" dirty="0" smtClean="0"/>
              <a:t>Amosite and Tremolite was the only asbestos-type in two cases.</a:t>
            </a:r>
          </a:p>
          <a:p>
            <a:r>
              <a:rPr lang="en-US" dirty="0" smtClean="0"/>
              <a:t>In four environmental cases all contained crocidolite in three cases it was 100% and in one case 96% of the asbestos was crocidolite.</a:t>
            </a:r>
          </a:p>
          <a:p>
            <a:r>
              <a:rPr lang="en-US" dirty="0" smtClean="0"/>
              <a:t>In six cases no asbestos of any type </a:t>
            </a:r>
            <a:r>
              <a:rPr lang="en-US" smtClean="0"/>
              <a:t>was found.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9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Continues to Use Chrysotile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1,000  metric tons per year</a:t>
            </a:r>
          </a:p>
          <a:p>
            <a:r>
              <a:rPr lang="en-US" dirty="0" smtClean="0"/>
              <a:t>57% </a:t>
            </a:r>
            <a:r>
              <a:rPr lang="en-US" dirty="0" err="1" smtClean="0"/>
              <a:t>Chloroalkali</a:t>
            </a:r>
            <a:r>
              <a:rPr lang="en-US" dirty="0" smtClean="0"/>
              <a:t> Industry, 41% Roofing materials &amp; 2% Unknown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 5</a:t>
            </a:r>
            <a:r>
              <a:rPr lang="en-US" baseline="30000" dirty="0" smtClean="0"/>
              <a:t>th</a:t>
            </a:r>
            <a:r>
              <a:rPr lang="en-US" dirty="0" smtClean="0"/>
              <a:t> Circuit Court of Appeal (1991) Vacates EPA’s proposed ban on asbestos because the agency had “failed to muster substantial evidence”.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5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Court of Appeals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Court </a:t>
            </a:r>
            <a:r>
              <a:rPr lang="en-US" smtClean="0"/>
              <a:t>asks the </a:t>
            </a:r>
            <a:r>
              <a:rPr lang="en-US" dirty="0" smtClean="0"/>
              <a:t>EPA to muster further evidence in support of their claim that asbestos exposure constitutes an “unreasonable risk”.</a:t>
            </a:r>
          </a:p>
          <a:p>
            <a:r>
              <a:rPr lang="en-US" dirty="0" smtClean="0"/>
              <a:t>EPA never provided such addition information and many would argue it does not exist.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7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Ancient World Knew about the “Magic Mineral”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not about the health effects.</a:t>
            </a:r>
          </a:p>
          <a:p>
            <a:r>
              <a:rPr lang="en-US" dirty="0" smtClean="0"/>
              <a:t>This includes Pliny and Strabo.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Browne and Murray, 1990.</a:t>
            </a:r>
          </a:p>
          <a:p>
            <a:pPr marL="0" indent="0" algn="ctr">
              <a:buNone/>
            </a:pPr>
            <a:r>
              <a:rPr lang="en-US" dirty="0" smtClean="0"/>
              <a:t>Asbestos and the Romans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6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we know about the Health Effects from Uncontrolled Controlled Exposure to Airborne Asbestos was learned in the 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Asbestosis</a:t>
            </a:r>
          </a:p>
          <a:p>
            <a:r>
              <a:rPr lang="en-US" dirty="0" smtClean="0"/>
              <a:t>Excess Lung Cancer Risk</a:t>
            </a:r>
          </a:p>
          <a:p>
            <a:r>
              <a:rPr lang="en-US" dirty="0" smtClean="0"/>
              <a:t>Increased Risk of Pleural and Peritoneal Mesothelioma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4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Asbestosis: First of Asbestos-Related Diseases Identified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Fibrosis of the lung from exposure to asbestos was first reported in the France and the United Kingdom in 1906. Dr. Montague Murray had a carder from Barking develop asbestosis. The Patient described how he was the last of 10 men working in the carding room all the other died at ages around 30.</a:t>
            </a:r>
          </a:p>
          <a:p>
            <a:r>
              <a:rPr lang="en-US" dirty="0" smtClean="0"/>
              <a:t>Cooke (1927) was the first to use the term “asbestosis” and describe the coated asbestos fibers in the lung as “asbestos bodies”.</a:t>
            </a:r>
          </a:p>
          <a:p>
            <a:r>
              <a:rPr lang="en-US" dirty="0" smtClean="0"/>
              <a:t>These early cases occurred in chrysotile workers and generally among individuals who also had tuberculosis.</a:t>
            </a:r>
          </a:p>
          <a:p>
            <a:r>
              <a:rPr lang="en-US" dirty="0" smtClean="0"/>
              <a:t>First case of asbestosis without tuberculosis was reported by Seiler (1928).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Asbestos Bodies and Settled Amosite from  the </a:t>
            </a:r>
            <a:r>
              <a:rPr lang="en-US" dirty="0" err="1" smtClean="0"/>
              <a:t>Unarco</a:t>
            </a:r>
            <a:r>
              <a:rPr lang="en-US" dirty="0" smtClean="0"/>
              <a:t> Factory in Paterson, NJ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04" y="2059853"/>
            <a:ext cx="2448641" cy="4351338"/>
          </a:xfrm>
        </p:spPr>
      </p:pic>
    </p:spTree>
    <p:extLst>
      <p:ext uri="{BB962C8B-B14F-4D97-AF65-F5344CB8AC3E}">
        <p14:creationId xmlns:p14="http://schemas.microsoft.com/office/powerpoint/2010/main" val="175861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Words>2565</Words>
  <Application>Microsoft Macintosh PowerPoint</Application>
  <PresentationFormat>Custom</PresentationFormat>
  <Paragraphs>241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Scientific Update on Safe Use of Asbestos </vt:lpstr>
      <vt:lpstr>When We Talk about Asbestos What Do We Mean?</vt:lpstr>
      <vt:lpstr>Legacy and Environmental Exposures to Amphibole Asbestos</vt:lpstr>
      <vt:lpstr>United States Continues to Use Chrysotile</vt:lpstr>
      <vt:lpstr>Court of Appeals Decision</vt:lpstr>
      <vt:lpstr>The Ancient World Knew about the “Magic Mineral” </vt:lpstr>
      <vt:lpstr>What we know about the Health Effects from Uncontrolled Controlled Exposure to Airborne Asbestos was learned in the 20th Century</vt:lpstr>
      <vt:lpstr>Asbestosis: First of Asbestos-Related Diseases Identified</vt:lpstr>
      <vt:lpstr>Asbestos Bodies and Settled Amosite from  the Unarco Factory in Paterson, NJ</vt:lpstr>
      <vt:lpstr>Asbestos-Related Lung Cancer</vt:lpstr>
      <vt:lpstr>Mesothelioma is a Cancer of the  Serosal Membrane.</vt:lpstr>
      <vt:lpstr>33 Pleural Mesothelioma cases among asbestos exposed workers was first reported by Wagner at al. (1960)</vt:lpstr>
      <vt:lpstr>Wagner et al., 1960 establishes Mesothelioma as a type of cancer associated with asbestos exposure.</vt:lpstr>
      <vt:lpstr>State-of-the-Art Circa 1965</vt:lpstr>
      <vt:lpstr>International Agency for Research on Cancer (IARC), World Health Organization Lyon, France</vt:lpstr>
      <vt:lpstr>Epidemiological Studies of Cohorts of Workers Exposed to different Asbestos-Types </vt:lpstr>
      <vt:lpstr>Lung Cancer: Average Dose-Response for Each Asbestos Exposed Cohort</vt:lpstr>
      <vt:lpstr>Relative Risk (RR) = 2 =100/R(L) = 1/k  (Lash et al., 1997)</vt:lpstr>
      <vt:lpstr>What Increased Lung Cancer Risk would We Expect at from Controlled Use of Chrysotile?</vt:lpstr>
      <vt:lpstr>Value of R(L) by Asbestos-Type Hodgson and Darnton (2000)</vt:lpstr>
      <vt:lpstr>What would the excess lung be from modern controlled use of Chrysotile?</vt:lpstr>
      <vt:lpstr>R(M) is the Mesothelioma Risk expressed as a percentage of all deaths per fiber/mL x years</vt:lpstr>
      <vt:lpstr>Risk of Mesothelioma per fiber/mL x Years Hodgson and Darnton (2000)</vt:lpstr>
      <vt:lpstr>Hodgson and Darnton (2000)</vt:lpstr>
      <vt:lpstr>Confounding Asbestos Exposures</vt:lpstr>
      <vt:lpstr>Amosite, Insulation Factory, Paterson, NJ</vt:lpstr>
      <vt:lpstr>Anthophyllite Asbestos, Finland</vt:lpstr>
      <vt:lpstr>Crocidolite Exposed Cohorts.</vt:lpstr>
      <vt:lpstr>% of Pleural Mesothelioma Deaths in  Cohorts of Four Amphibole Asbestos-Types</vt:lpstr>
      <vt:lpstr>% of Pleural Mesothelioma Deaths in  Chrysotile Mining and Manufacturing Cohorts</vt:lpstr>
      <vt:lpstr>How long have we known about cancers of the serosal membrane?</vt:lpstr>
      <vt:lpstr>Tumors on the Serosal Membrane are Well Describe in the 19th Century Medical Literature</vt:lpstr>
      <vt:lpstr>Mesothelioma and Asbestos</vt:lpstr>
      <vt:lpstr>South African Experience Nolan et al. 2006</vt:lpstr>
      <vt:lpstr>Results of the Lung Content Analysis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CHRYSOTILE FIBRES AND REAL IMPACT ON HUMAIN HEALTH AND ENVIRONMENT</dc:title>
  <dc:creator>Robert Nolan</dc:creator>
  <cp:lastModifiedBy>Rémi Breton</cp:lastModifiedBy>
  <cp:revision>120</cp:revision>
  <dcterms:created xsi:type="dcterms:W3CDTF">2014-11-26T15:08:02Z</dcterms:created>
  <dcterms:modified xsi:type="dcterms:W3CDTF">2015-03-02T15:39:29Z</dcterms:modified>
</cp:coreProperties>
</file>